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9" r:id="rId4"/>
    <p:sldId id="268" r:id="rId5"/>
    <p:sldId id="258" r:id="rId6"/>
    <p:sldId id="265" r:id="rId7"/>
    <p:sldId id="260" r:id="rId8"/>
    <p:sldId id="267" r:id="rId9"/>
    <p:sldId id="270" r:id="rId10"/>
    <p:sldId id="261" r:id="rId11"/>
    <p:sldId id="262" r:id="rId12"/>
    <p:sldId id="263" r:id="rId13"/>
    <p:sldId id="271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kurzelinks.de/bogmsr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s-rv.de/" TargetMode="External"/><Relationship Id="rId2" Type="http://schemas.openxmlformats.org/officeDocument/2006/relationships/hyperlink" Target="https://www.humpis-schule.d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lektronikschule.de/index.php/berufsfachschule" TargetMode="External"/><Relationship Id="rId4" Type="http://schemas.openxmlformats.org/officeDocument/2006/relationships/hyperlink" Target="https://www.gsravensburg.de/schularten/berufsfachschule-2-jaehri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s-rv.de/?page_id=104" TargetMode="External"/><Relationship Id="rId2" Type="http://schemas.openxmlformats.org/officeDocument/2006/relationships/hyperlink" Target="http://www.ess-rv.de/?page_id=14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ss-rv.de/?page_id=117" TargetMode="External"/><Relationship Id="rId5" Type="http://schemas.openxmlformats.org/officeDocument/2006/relationships/hyperlink" Target="http://www.ess-rv.de/?page_id=151" TargetMode="External"/><Relationship Id="rId4" Type="http://schemas.openxmlformats.org/officeDocument/2006/relationships/hyperlink" Target="http://www.ess-rv.de/?page_id=14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s-rv.de/?page_id=104" TargetMode="External"/><Relationship Id="rId2" Type="http://schemas.openxmlformats.org/officeDocument/2006/relationships/hyperlink" Target="http://www.ess-rv.de/?page_id=14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ss-rv.de/?page_id=117" TargetMode="External"/><Relationship Id="rId5" Type="http://schemas.openxmlformats.org/officeDocument/2006/relationships/hyperlink" Target="http://www.ess-rv.de/?page_id=151" TargetMode="External"/><Relationship Id="rId4" Type="http://schemas.openxmlformats.org/officeDocument/2006/relationships/hyperlink" Target="http://www.ess-rv.de/?page_id=1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Hauptschulabschluss und dann?</a:t>
            </a:r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284984"/>
            <a:ext cx="33337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70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Berufsfachschulen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GEWERBLICHE SCHULE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611560" y="2104888"/>
            <a:ext cx="67687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>
                <a:solidFill>
                  <a:srgbClr val="D32B11"/>
                </a:solidFill>
                <a:latin typeface="Arial" panose="020B0604020202020204" pitchFamily="34" charset="0"/>
              </a:rPr>
              <a:t>2-jährige Berufsfachschule</a:t>
            </a:r>
          </a:p>
          <a:p>
            <a:r>
              <a:rPr lang="de-DE" sz="1200" dirty="0">
                <a:solidFill>
                  <a:srgbClr val="353535"/>
                </a:solidFill>
                <a:latin typeface="Arial" panose="020B0604020202020204" pitchFamily="34" charset="0"/>
              </a:rPr>
              <a:t>An der Gewerblichen Schule Ravensburg besteht eine zweijährige gewerblich-technische Berufsfachschule für das Berufsfeld </a:t>
            </a:r>
            <a:r>
              <a:rPr lang="de-DE" sz="1200" dirty="0" smtClean="0">
                <a:solidFill>
                  <a:srgbClr val="353535"/>
                </a:solidFill>
                <a:latin typeface="Arial" panose="020B0604020202020204" pitchFamily="34" charset="0"/>
              </a:rPr>
              <a:t>Metalltechnik.</a:t>
            </a:r>
          </a:p>
          <a:p>
            <a:endParaRPr lang="de-DE" sz="1200" b="1" dirty="0">
              <a:solidFill>
                <a:srgbClr val="353535"/>
              </a:solidFill>
              <a:latin typeface="Arial" panose="020B0604020202020204" pitchFamily="34" charset="0"/>
            </a:endParaRPr>
          </a:p>
          <a:p>
            <a:r>
              <a:rPr lang="de-DE" sz="1200" b="1" dirty="0" smtClean="0">
                <a:solidFill>
                  <a:srgbClr val="353535"/>
                </a:solidFill>
                <a:latin typeface="Arial" panose="020B0604020202020204" pitchFamily="34" charset="0"/>
              </a:rPr>
              <a:t>Ziel </a:t>
            </a:r>
            <a:r>
              <a:rPr lang="de-DE" sz="1200" b="1" dirty="0">
                <a:solidFill>
                  <a:srgbClr val="353535"/>
                </a:solidFill>
                <a:latin typeface="Arial" panose="020B0604020202020204" pitchFamily="34" charset="0"/>
              </a:rPr>
              <a:t>der Ausbildung</a:t>
            </a:r>
          </a:p>
          <a:p>
            <a:r>
              <a:rPr lang="de-DE" sz="1200" b="1" dirty="0">
                <a:solidFill>
                  <a:srgbClr val="FF0000"/>
                </a:solidFill>
                <a:latin typeface="Arial" panose="020B0604020202020204" pitchFamily="34" charset="0"/>
              </a:rPr>
              <a:t>Die Schule hat eine doppelte Bildungsaufgabe. Sie führt einerseits Schüler mit Hauptschulabschluss oder entsprechender Schulbildung zur Fachschulreife (Mittlere Reife). </a:t>
            </a:r>
            <a:r>
              <a:rPr lang="de-DE" sz="1200" dirty="0">
                <a:solidFill>
                  <a:srgbClr val="353535"/>
                </a:solidFill>
                <a:latin typeface="Arial" panose="020B0604020202020204" pitchFamily="34" charset="0"/>
              </a:rPr>
              <a:t>Andererseits werden im Rahmen einer Berufsausbildung die Fertigkeiten und Kenntnissen des ersten Ausbildungsjahres für das Berufsfeld Metalltechnik vermittelt.</a:t>
            </a:r>
          </a:p>
          <a:p>
            <a:endParaRPr lang="de-DE" sz="1200" b="1" dirty="0" smtClean="0">
              <a:solidFill>
                <a:srgbClr val="353535"/>
              </a:solidFill>
              <a:latin typeface="Arial" panose="020B0604020202020204" pitchFamily="34" charset="0"/>
            </a:endParaRPr>
          </a:p>
          <a:p>
            <a:r>
              <a:rPr lang="de-DE" sz="1200" b="1" dirty="0" smtClean="0">
                <a:solidFill>
                  <a:srgbClr val="353535"/>
                </a:solidFill>
                <a:latin typeface="Arial" panose="020B0604020202020204" pitchFamily="34" charset="0"/>
              </a:rPr>
              <a:t>Wozu </a:t>
            </a:r>
            <a:r>
              <a:rPr lang="de-DE" sz="1200" b="1" dirty="0">
                <a:solidFill>
                  <a:srgbClr val="353535"/>
                </a:solidFill>
                <a:latin typeface="Arial" panose="020B0604020202020204" pitchFamily="34" charset="0"/>
              </a:rPr>
              <a:t>Fachschulreife der 2-BFS?</a:t>
            </a:r>
          </a:p>
          <a:p>
            <a:r>
              <a:rPr lang="de-DE" sz="1200" dirty="0">
                <a:solidFill>
                  <a:srgbClr val="353535"/>
                </a:solidFill>
                <a:latin typeface="Arial" panose="020B0604020202020204" pitchFamily="34" charset="0"/>
              </a:rPr>
              <a:t>Diese eröffnet fast alle Wege der Aus- und Weiterbildung. Von unserer Schule führen hauptsächlich zwei Wege weiter: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rgbClr val="353535"/>
                </a:solidFill>
                <a:latin typeface="Arial" panose="020B0604020202020204" pitchFamily="34" charset="0"/>
              </a:rPr>
              <a:t>Berufsausbildung zum qualifizierten Facharbeiter in der Industrie oder zum Gesellen im Handwerk; eine Anrechnung der Berufsfachschule als erstes Ausbildungsjahr ist möglich.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rgbClr val="353535"/>
                </a:solidFill>
                <a:latin typeface="Arial" panose="020B0604020202020204" pitchFamily="34" charset="0"/>
              </a:rPr>
              <a:t>Die spätere Weiterbildung zum Meister wird erleichtert, zum Techniker ermöglicht.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rgbClr val="353535"/>
                </a:solidFill>
                <a:latin typeface="Arial" panose="020B0604020202020204" pitchFamily="34" charset="0"/>
              </a:rPr>
              <a:t>Besuch eines Technischen Gymnasiums. Dieses führt in drei Jahren zur allgemeinen Hochschulreife (mit zwei Fremdsprachen</a:t>
            </a:r>
            <a:r>
              <a:rPr lang="de-DE" sz="1200" dirty="0" smtClean="0">
                <a:solidFill>
                  <a:srgbClr val="353535"/>
                </a:solidFill>
                <a:latin typeface="Arial" panose="020B0604020202020204" pitchFamily="34" charset="0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1200" b="0" i="0" dirty="0">
              <a:solidFill>
                <a:srgbClr val="353535"/>
              </a:solidFill>
              <a:effectLst/>
              <a:latin typeface="Arial" panose="020B0604020202020204" pitchFamily="34" charset="0"/>
            </a:endParaRPr>
          </a:p>
          <a:p>
            <a:r>
              <a:rPr lang="de-DE" sz="1200" dirty="0" smtClean="0">
                <a:solidFill>
                  <a:srgbClr val="353535"/>
                </a:solidFill>
                <a:latin typeface="Arial" panose="020B0604020202020204" pitchFamily="34" charset="0"/>
              </a:rPr>
              <a:t>Infoabend </a:t>
            </a:r>
            <a:r>
              <a:rPr lang="de-DE" sz="1200" dirty="0" err="1" smtClean="0">
                <a:solidFill>
                  <a:srgbClr val="353535"/>
                </a:solidFill>
                <a:latin typeface="Arial" panose="020B0604020202020204" pitchFamily="34" charset="0"/>
              </a:rPr>
              <a:t>voraussichtl</a:t>
            </a:r>
            <a:r>
              <a:rPr lang="de-DE" sz="1200" dirty="0" smtClean="0">
                <a:solidFill>
                  <a:srgbClr val="353535"/>
                </a:solidFill>
                <a:latin typeface="Arial" panose="020B0604020202020204" pitchFamily="34" charset="0"/>
              </a:rPr>
              <a:t>. Januar 2020</a:t>
            </a:r>
            <a:endParaRPr lang="de-DE" sz="1200" b="0" i="0" dirty="0">
              <a:solidFill>
                <a:srgbClr val="353535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BEJ/VAB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Wird an der Edith-Stein und der Gewerblichen Schule angeboten. Am besten macht ihr euch auf der jeweiligen Homepage schlau, ob das für euch in Frage kommt.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sz="1800" dirty="0" smtClean="0"/>
              <a:t>BEJ = für Schüler/innen mit Hauptschulabschluss </a:t>
            </a:r>
          </a:p>
          <a:p>
            <a:pPr marL="0" indent="0">
              <a:buNone/>
            </a:pPr>
            <a:r>
              <a:rPr lang="de-DE" sz="1800" dirty="0"/>
              <a:t> </a:t>
            </a:r>
            <a:r>
              <a:rPr lang="de-DE" sz="1800" dirty="0" smtClean="0"/>
              <a:t>         ohne Ausbildungsplatz</a:t>
            </a:r>
          </a:p>
          <a:p>
            <a:pPr marL="0" indent="0">
              <a:buNone/>
            </a:pPr>
            <a:r>
              <a:rPr lang="de-DE" sz="1800" dirty="0" smtClean="0"/>
              <a:t>BVJ/ = für Schüler ohne Hauptschulabschluss (können ihn hier machen)</a:t>
            </a:r>
          </a:p>
          <a:p>
            <a:pPr marL="0" indent="0">
              <a:buNone/>
            </a:pPr>
            <a:r>
              <a:rPr lang="de-DE" sz="1800" dirty="0" smtClean="0"/>
              <a:t>VAB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875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Oder einfach gar nix machen?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Vergiss es</a:t>
            </a:r>
          </a:p>
          <a:p>
            <a:pPr marL="0" indent="0">
              <a:buNone/>
            </a:pPr>
            <a:r>
              <a:rPr lang="de-DE" dirty="0" smtClean="0"/>
              <a:t>    In Deutschland gibt es eine </a:t>
            </a:r>
            <a:r>
              <a:rPr lang="de-DE" dirty="0" smtClean="0">
                <a:solidFill>
                  <a:srgbClr val="FF0000"/>
                </a:solidFill>
              </a:rPr>
              <a:t>Schulpflicht!</a:t>
            </a:r>
          </a:p>
          <a:p>
            <a:pPr marL="0" indent="0">
              <a:buNone/>
            </a:pPr>
            <a:r>
              <a:rPr lang="de-DE" dirty="0" smtClean="0"/>
              <a:t>  </a:t>
            </a:r>
          </a:p>
          <a:p>
            <a:pPr marL="0" indent="0">
              <a:buNone/>
            </a:pPr>
            <a:r>
              <a:rPr lang="de-DE" dirty="0" smtClean="0"/>
              <a:t>Vollzeitschulpflicht (12 Jahre)</a:t>
            </a:r>
          </a:p>
          <a:p>
            <a:pPr marL="0" indent="0">
              <a:buNone/>
            </a:pPr>
            <a:r>
              <a:rPr lang="de-DE" dirty="0" smtClean="0"/>
              <a:t>Berufsschulpflicht (i.d.R. bis zur Beendigung einer Berufsausbildung)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24744"/>
            <a:ext cx="24193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00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Und vergiss nicht unser BO-</a:t>
            </a:r>
            <a:r>
              <a:rPr lang="de-DE" dirty="0" err="1" smtClean="0"/>
              <a:t>Padlet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Hier findest du freie Ausbildungsstellen, Tipps zur Bewerbung, Infos zu Berufen, aktuelle Bildungsmessen und noch viel mehr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 smtClean="0"/>
          </a:p>
        </p:txBody>
      </p:sp>
      <p:sp>
        <p:nvSpPr>
          <p:cNvPr id="12" name="Textfeld 11"/>
          <p:cNvSpPr txBox="1"/>
          <p:nvPr/>
        </p:nvSpPr>
        <p:spPr>
          <a:xfrm>
            <a:off x="2953300" y="2739318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>
                <a:hlinkClick r:id="rId2"/>
              </a:rPr>
              <a:t>https://</a:t>
            </a:r>
            <a:r>
              <a:rPr lang="de-DE" b="1" u="sng" dirty="0" smtClean="0">
                <a:hlinkClick r:id="rId2"/>
              </a:rPr>
              <a:t>kurzelinks.de/bogmsrv</a:t>
            </a:r>
            <a:endParaRPr lang="de-DE" b="1" u="sng" dirty="0" smtClean="0"/>
          </a:p>
          <a:p>
            <a:endParaRPr lang="de-DE" b="1" u="sng" dirty="0"/>
          </a:p>
          <a:p>
            <a:r>
              <a:rPr lang="de-DE" b="1" u="sng" dirty="0" smtClean="0"/>
              <a:t>Oder über unsere Homepage Bausteine der GMS –&gt; Berufsorientierung</a:t>
            </a:r>
            <a:endParaRPr lang="de-DE" dirty="0"/>
          </a:p>
        </p:txBody>
      </p:sp>
      <p:pic>
        <p:nvPicPr>
          <p:cNvPr id="26" name="Grafik 25" descr="H:\Downloads\berufsorientierun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93007"/>
            <a:ext cx="2304415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rafik 26" descr="H:\Downloads\static-qr-code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419" y="1482018"/>
            <a:ext cx="1257300" cy="1257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251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Dann mach ich eine Ausbildung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Dafür muss ich mich rechtzeitig bewerben!!</a:t>
            </a:r>
          </a:p>
          <a:p>
            <a:pPr marL="0" indent="0">
              <a:buNone/>
            </a:pPr>
            <a:r>
              <a:rPr lang="de-DE" sz="2800" dirty="0"/>
              <a:t> </a:t>
            </a:r>
            <a:r>
              <a:rPr lang="de-DE" sz="2800" dirty="0" smtClean="0"/>
              <a:t>   Am besten sofort damit anfangen!!</a:t>
            </a:r>
          </a:p>
          <a:p>
            <a:pPr>
              <a:buFont typeface="Arial" charset="0"/>
              <a:buChar char="•"/>
            </a:pPr>
            <a:r>
              <a:rPr lang="de-DE" sz="2800" dirty="0" smtClean="0"/>
              <a:t>Bei der Arbeitsagentur muss ich als ausbildungsplatzsuchend gemeldet sein</a:t>
            </a:r>
          </a:p>
          <a:p>
            <a:pPr>
              <a:buFont typeface="Arial" charset="0"/>
              <a:buChar char="•"/>
            </a:pPr>
            <a:r>
              <a:rPr lang="de-DE" sz="2800" dirty="0" smtClean="0"/>
              <a:t>Hr. </a:t>
            </a:r>
            <a:r>
              <a:rPr lang="de-DE" sz="2800" dirty="0" err="1" smtClean="0"/>
              <a:t>Bronnenhuber</a:t>
            </a:r>
            <a:r>
              <a:rPr lang="de-DE" sz="2800" dirty="0" smtClean="0"/>
              <a:t> schickt </a:t>
            </a:r>
            <a:r>
              <a:rPr lang="de-DE" sz="2800" dirty="0" smtClean="0"/>
              <a:t>mir Vorschläge in meinen Wunschberufen</a:t>
            </a:r>
          </a:p>
          <a:p>
            <a:pPr>
              <a:buFont typeface="Arial" charset="0"/>
              <a:buChar char="•"/>
            </a:pPr>
            <a:r>
              <a:rPr lang="de-DE" sz="2800" dirty="0" smtClean="0"/>
              <a:t>Ich kann selbst im Internet nach freien Ausbildungsstellen suchen</a:t>
            </a:r>
          </a:p>
          <a:p>
            <a:pPr marL="0" indent="0">
              <a:buNone/>
            </a:pPr>
            <a:r>
              <a:rPr lang="de-DE" sz="2800" dirty="0"/>
              <a:t> </a:t>
            </a:r>
            <a:r>
              <a:rPr lang="de-DE" sz="2800" dirty="0" smtClean="0"/>
              <a:t>    </a:t>
            </a:r>
            <a:r>
              <a:rPr lang="de-DE" sz="1600" dirty="0" smtClean="0"/>
              <a:t>(z.B. http://www.meinestadt.de/ravensburg/lehrstellen)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710143"/>
              </p:ext>
            </p:extLst>
          </p:nvPr>
        </p:nvGraphicFramePr>
        <p:xfrm>
          <a:off x="2627784" y="260649"/>
          <a:ext cx="4163293" cy="6014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crobat Document" r:id="rId3" imgW="5143235" imgH="7429500" progId="AcroExch.Document.11">
                  <p:embed/>
                </p:oleObj>
              </mc:Choice>
              <mc:Fallback>
                <p:oleObj name="Acrobat Document" r:id="rId3" imgW="5143235" imgH="74295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784" y="260649"/>
                        <a:ext cx="4163293" cy="6014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451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Ich geh lieber weiter auf die 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Wer einen guten Hauptschulabschluss gemacht hat,</a:t>
            </a:r>
          </a:p>
          <a:p>
            <a:pPr marL="0" indent="0">
              <a:buNone/>
            </a:pPr>
            <a:r>
              <a:rPr lang="de-DE" dirty="0" smtClean="0"/>
              <a:t>kann sich überlegen, ob er die 9. Klasse im M-Niveau wiederholt und dann nach der 10. Klasse den Realschulabschluss hier an der GMS Ravensburg machen möchte.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Kl. 9 M-</a:t>
            </a:r>
            <a:r>
              <a:rPr lang="de-DE" dirty="0" err="1" smtClean="0"/>
              <a:t>Nivau</a:t>
            </a:r>
            <a:r>
              <a:rPr lang="de-DE" dirty="0" smtClean="0"/>
              <a:t>/Kl. 10 M-Niveau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68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Ich geh lieber weiter auf die 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Ich informiere mich, welche Schularten und Möglichkeiten es gibt </a:t>
            </a:r>
            <a:r>
              <a:rPr lang="de-DE" i="1" dirty="0" smtClean="0"/>
              <a:t>und </a:t>
            </a:r>
            <a:r>
              <a:rPr lang="de-DE" i="1" dirty="0"/>
              <a:t>besuche die Infoveranstaltungen </a:t>
            </a:r>
            <a:r>
              <a:rPr lang="de-DE" i="1" dirty="0" smtClean="0"/>
              <a:t>dazu (in diesem Jahr schwierig und z.T. schon online gelaufen)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- Edith-Stein-Schule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- </a:t>
            </a:r>
            <a:r>
              <a:rPr lang="de-DE" dirty="0" err="1" smtClean="0"/>
              <a:t>Humpisschule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- Gewerbliche Schule</a:t>
            </a:r>
          </a:p>
          <a:p>
            <a:pPr marL="0" indent="0">
              <a:buNone/>
            </a:pPr>
            <a:endParaRPr lang="de-DE" dirty="0"/>
          </a:p>
          <a:p>
            <a:pPr>
              <a:buFont typeface="Arial" charset="0"/>
              <a:buChar char="•"/>
            </a:pPr>
            <a:r>
              <a:rPr lang="de-DE" dirty="0" smtClean="0"/>
              <a:t>Anmeldeschluss ist </a:t>
            </a:r>
            <a:r>
              <a:rPr lang="de-DE" dirty="0" smtClean="0"/>
              <a:t>der </a:t>
            </a:r>
            <a:r>
              <a:rPr lang="de-DE" dirty="0" smtClean="0">
                <a:solidFill>
                  <a:srgbClr val="FF0000"/>
                </a:solidFill>
              </a:rPr>
              <a:t> 1. März 2022</a:t>
            </a:r>
            <a:endParaRPr lang="de-D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562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Ich geh lieber weiter auf die 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endParaRPr lang="de-DE" dirty="0" smtClean="0"/>
          </a:p>
          <a:p>
            <a:r>
              <a:rPr lang="de-DE" sz="4500" b="1" dirty="0" smtClean="0"/>
              <a:t>WIRTSCHAFTSSCHULE </a:t>
            </a:r>
          </a:p>
          <a:p>
            <a:endParaRPr lang="de-DE" sz="3500" dirty="0" smtClean="0"/>
          </a:p>
          <a:p>
            <a:r>
              <a:rPr lang="de-DE" sz="3500" dirty="0" smtClean="0"/>
              <a:t>Was </a:t>
            </a:r>
            <a:r>
              <a:rPr lang="de-DE" sz="3500" dirty="0"/>
              <a:t>bietet die Wirtschaftsschule (2 jährige Berufsfachschule Wirtschaft ) ?</a:t>
            </a:r>
          </a:p>
          <a:p>
            <a:r>
              <a:rPr lang="de-DE" sz="3500" dirty="0"/>
              <a:t>einen motivierenden Neustart an einem neuen Lernort</a:t>
            </a:r>
          </a:p>
          <a:p>
            <a:r>
              <a:rPr lang="de-DE" sz="3500" dirty="0"/>
              <a:t>die Vermittlung der Mittleren Reife</a:t>
            </a:r>
          </a:p>
          <a:p>
            <a:r>
              <a:rPr lang="de-DE" sz="3500" dirty="0"/>
              <a:t>die Vermittlung einer kaufmännischen Grundbildung als Basis für Berufe in Wirtschaft und Verwaltung, aber auch in anderen Berufsfeldern</a:t>
            </a:r>
          </a:p>
          <a:p>
            <a:r>
              <a:rPr lang="de-DE" sz="3500" dirty="0"/>
              <a:t>die Verkürzung der Ausbildungszeit bei kaufmännischen Berufen</a:t>
            </a:r>
          </a:p>
          <a:p>
            <a:r>
              <a:rPr lang="de-DE" sz="3500" dirty="0"/>
              <a:t>die Vorbereitung auf berufliche Gymnasien, Berufskollegs und weiterführende Fachschulen</a:t>
            </a:r>
          </a:p>
          <a:p>
            <a:r>
              <a:rPr lang="de-DE" sz="3500" dirty="0"/>
              <a:t>ein Unterstützungssystem in den Kernfächern mit professioneller Lernbegleitung und einem Lernnachmittag</a:t>
            </a:r>
          </a:p>
          <a:p>
            <a:r>
              <a:rPr lang="de-DE" sz="3500" dirty="0"/>
              <a:t>Für wen ist die Wirtschaftsschule interessant ?</a:t>
            </a:r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 </a:t>
            </a:r>
          </a:p>
          <a:p>
            <a:r>
              <a:rPr lang="de-DE" b="1" dirty="0"/>
              <a:t>Gemeinschaftsschüler:</a:t>
            </a:r>
            <a:endParaRPr lang="de-DE" dirty="0"/>
          </a:p>
          <a:p>
            <a:r>
              <a:rPr lang="de-DE" dirty="0"/>
              <a:t>Hauptschulabschlusszeugnis nach Klasse 9</a:t>
            </a:r>
          </a:p>
          <a:p>
            <a:r>
              <a:rPr lang="de-DE" dirty="0"/>
              <a:t>Versetzungszeugnis in Klasse 10</a:t>
            </a:r>
          </a:p>
          <a:p>
            <a:r>
              <a:rPr lang="de-DE" dirty="0"/>
              <a:t>Abgangszeugnis nach der Klasse 9 Niveau E mit D,M,E Durchschnitt 4,0 und höchstens eine 5 in diesen Fächern</a:t>
            </a:r>
          </a:p>
          <a:p>
            <a:r>
              <a:rPr lang="de-DE" dirty="0"/>
              <a:t>Versetzungszeugnis in die Klasse 9 Niveau G mit D,M,E alle mit mind. 3,0 (alle Noten auf einer Niveaustufe ausgewiesen)</a:t>
            </a:r>
          </a:p>
          <a:p>
            <a:r>
              <a:rPr lang="de-DE" dirty="0"/>
              <a:t>Versetzungszeugnis in die Klasse 9 Niveau M mit D,M, E Durchschnitt 3,5 und höchstens eine 5 (alle Noten auf einer Niveaustufe ausgewiesen)</a:t>
            </a:r>
          </a:p>
          <a:p>
            <a:r>
              <a:rPr lang="de-DE" dirty="0"/>
              <a:t> 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037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Infos zur Berufsfachschule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HUMPISSCHULE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https://www.humpis-schule.de</a:t>
            </a:r>
            <a:r>
              <a:rPr lang="de-DE" dirty="0" smtClean="0">
                <a:hlinkClick r:id="rId2"/>
              </a:rPr>
              <a:t>/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Informiert Online – keine Infoveranstaltungen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FF0000"/>
                </a:solidFill>
              </a:rPr>
              <a:t>Edith Stein Schule (hatte am 29.1. Infoabend)</a:t>
            </a:r>
          </a:p>
          <a:p>
            <a:pPr marL="0" indent="0">
              <a:buNone/>
            </a:pPr>
            <a:r>
              <a:rPr lang="de-DE" dirty="0">
                <a:hlinkClick r:id="rId3"/>
              </a:rPr>
              <a:t>http://www.ess-rv.de</a:t>
            </a:r>
            <a:r>
              <a:rPr lang="de-DE" dirty="0" smtClean="0">
                <a:hlinkClick r:id="rId3"/>
              </a:rPr>
              <a:t>/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FF0000"/>
                </a:solidFill>
              </a:rPr>
              <a:t>Gewerbliche Schule Ravensburg</a:t>
            </a:r>
          </a:p>
          <a:p>
            <a:pPr marL="0" indent="0">
              <a:buNone/>
            </a:pPr>
            <a:r>
              <a:rPr lang="de-DE" dirty="0">
                <a:hlinkClick r:id="rId4"/>
              </a:rPr>
              <a:t>https://www.gsravensburg.de/schularten/berufsfachschule-2-jaehrig</a:t>
            </a:r>
            <a:r>
              <a:rPr lang="de-DE" dirty="0" smtClean="0">
                <a:hlinkClick r:id="rId4"/>
              </a:rPr>
              <a:t>/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* </a:t>
            </a:r>
            <a:r>
              <a:rPr lang="de-DE" i="1" dirty="0" smtClean="0">
                <a:solidFill>
                  <a:srgbClr val="FF0000"/>
                </a:solidFill>
              </a:rPr>
              <a:t>Elektronikschule Tettnang (vielleicht auch eine Idee?)</a:t>
            </a:r>
          </a:p>
          <a:p>
            <a:pPr marL="0" indent="0">
              <a:buNone/>
            </a:pPr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www.elektronikschule.de/index.php/berufsfachschule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88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Alle Berufsfachschulen und Berufsvorbereitenden Schulen befinden sich am Standort </a:t>
            </a:r>
            <a:r>
              <a:rPr lang="de-DE" dirty="0" smtClean="0"/>
              <a:t>Ravensburg </a:t>
            </a:r>
            <a:endParaRPr lang="de-DE" dirty="0"/>
          </a:p>
          <a:p>
            <a:r>
              <a:rPr lang="de-DE" dirty="0">
                <a:hlinkClick r:id="rId2" tooltip="Berufsfachschule für Kinderpflege"/>
              </a:rPr>
              <a:t>Berufsfachschule für Kinderpflege (2BFHK)</a:t>
            </a:r>
            <a:endParaRPr lang="de-DE" dirty="0"/>
          </a:p>
          <a:p>
            <a:r>
              <a:rPr lang="de-DE" dirty="0">
                <a:hlinkClick r:id="rId3" tooltip="Berufsfachschule – Hauswirtschaft und Ernährung"/>
              </a:rPr>
              <a:t>Berufsfachschule Bereich Ernährung und Gesundheit</a:t>
            </a:r>
            <a:br>
              <a:rPr lang="de-DE" dirty="0">
                <a:hlinkClick r:id="rId3" tooltip="Berufsfachschule – Hauswirtschaft und Ernährung"/>
              </a:rPr>
            </a:br>
            <a:r>
              <a:rPr lang="de-DE" dirty="0">
                <a:hlinkClick r:id="rId3" tooltip="Berufsfachschule – Hauswirtschaft und Ernährung"/>
              </a:rPr>
              <a:t>– Profil Hauswirtschaft und Ernährung (2BFH)</a:t>
            </a:r>
            <a:endParaRPr lang="de-DE" dirty="0"/>
          </a:p>
          <a:p>
            <a:r>
              <a:rPr lang="de-DE" dirty="0">
                <a:hlinkClick r:id="rId4" tooltip="Berufsfachschule Profil Gesundheit und Pflege"/>
              </a:rPr>
              <a:t>Berufsfachschule Bereich Ernährung und Gesundheit</a:t>
            </a:r>
            <a:br>
              <a:rPr lang="de-DE" dirty="0">
                <a:hlinkClick r:id="rId4" tooltip="Berufsfachschule Profil Gesundheit und Pflege"/>
              </a:rPr>
            </a:br>
            <a:r>
              <a:rPr lang="de-DE" dirty="0">
                <a:hlinkClick r:id="rId4" tooltip="Berufsfachschule Profil Gesundheit und Pflege"/>
              </a:rPr>
              <a:t>– Profil Gesundheit und Pflege (2BFP)</a:t>
            </a:r>
            <a:endParaRPr lang="de-DE" dirty="0"/>
          </a:p>
          <a:p>
            <a:r>
              <a:rPr lang="de-DE" dirty="0">
                <a:hlinkClick r:id="rId5" tooltip="Berufseinstiegsjahr"/>
              </a:rPr>
              <a:t>Berufseinstiegsjahr (BEJ)</a:t>
            </a:r>
            <a:endParaRPr lang="de-DE" dirty="0"/>
          </a:p>
          <a:p>
            <a:r>
              <a:rPr lang="de-DE" dirty="0">
                <a:hlinkClick r:id="rId6" tooltip="Vorqualifizierung Arbeit und Beruf"/>
              </a:rPr>
              <a:t>Vorqualifizierung Arbeit/Beruf (VAB)</a:t>
            </a:r>
            <a:r>
              <a:rPr lang="de-DE" dirty="0"/>
              <a:t> mit und ohne </a:t>
            </a:r>
            <a:r>
              <a:rPr lang="de-DE" dirty="0" smtClean="0"/>
              <a:t>Deutschkenntnisse</a:t>
            </a:r>
          </a:p>
          <a:p>
            <a:endParaRPr lang="de-DE" dirty="0"/>
          </a:p>
          <a:p>
            <a:r>
              <a:rPr lang="de-DE" dirty="0" smtClean="0">
                <a:sym typeface="Wingdings" panose="05000000000000000000" pitchFamily="2" charset="2"/>
              </a:rPr>
              <a:t> INFOABEND war im Januar 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745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Berufsfachschulen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Alle Berufsfachschulen und Berufsvorbereitenden Schulen befinden sich am Standort Ravensburg</a:t>
            </a:r>
          </a:p>
          <a:p>
            <a:r>
              <a:rPr lang="de-DE" dirty="0">
                <a:hlinkClick r:id="rId2" tooltip="Berufsfachschule für Kinderpflege"/>
              </a:rPr>
              <a:t>Berufsfachschule für Kinderpflege (2BFHK)</a:t>
            </a:r>
            <a:endParaRPr lang="de-DE" dirty="0"/>
          </a:p>
          <a:p>
            <a:r>
              <a:rPr lang="de-DE" dirty="0">
                <a:hlinkClick r:id="rId3" tooltip="Berufsfachschule – Hauswirtschaft und Ernährung"/>
              </a:rPr>
              <a:t>Berufsfachschule Bereich Ernährung und Gesundheit</a:t>
            </a:r>
            <a:br>
              <a:rPr lang="de-DE" dirty="0">
                <a:hlinkClick r:id="rId3" tooltip="Berufsfachschule – Hauswirtschaft und Ernährung"/>
              </a:rPr>
            </a:br>
            <a:r>
              <a:rPr lang="de-DE" dirty="0">
                <a:hlinkClick r:id="rId3" tooltip="Berufsfachschule – Hauswirtschaft und Ernährung"/>
              </a:rPr>
              <a:t>– Profil Hauswirtschaft und Ernährung (2BFH)</a:t>
            </a:r>
            <a:endParaRPr lang="de-DE" dirty="0"/>
          </a:p>
          <a:p>
            <a:r>
              <a:rPr lang="de-DE" dirty="0">
                <a:hlinkClick r:id="rId4" tooltip="Berufsfachschule Profil Gesundheit und Pflege"/>
              </a:rPr>
              <a:t>Berufsfachschule Bereich Ernährung und Gesundheit</a:t>
            </a:r>
            <a:br>
              <a:rPr lang="de-DE" dirty="0">
                <a:hlinkClick r:id="rId4" tooltip="Berufsfachschule Profil Gesundheit und Pflege"/>
              </a:rPr>
            </a:br>
            <a:r>
              <a:rPr lang="de-DE" dirty="0">
                <a:hlinkClick r:id="rId4" tooltip="Berufsfachschule Profil Gesundheit und Pflege"/>
              </a:rPr>
              <a:t>– Profil Gesundheit und Pflege (2BFP)</a:t>
            </a:r>
            <a:endParaRPr lang="de-DE" dirty="0"/>
          </a:p>
          <a:p>
            <a:r>
              <a:rPr lang="de-DE" dirty="0">
                <a:hlinkClick r:id="rId5" tooltip="Berufseinstiegsjahr"/>
              </a:rPr>
              <a:t>Berufseinstiegsjahr (BEJ)</a:t>
            </a:r>
            <a:endParaRPr lang="de-DE" dirty="0"/>
          </a:p>
          <a:p>
            <a:r>
              <a:rPr lang="de-DE" dirty="0">
                <a:hlinkClick r:id="rId6" tooltip="Vorqualifizierung Arbeit und Beruf"/>
              </a:rPr>
              <a:t>Vorqualifizierung Arbeit/Beruf (VAB)</a:t>
            </a:r>
            <a:r>
              <a:rPr lang="de-DE" dirty="0"/>
              <a:t> mit und ohne </a:t>
            </a:r>
            <a:r>
              <a:rPr lang="de-DE" dirty="0" smtClean="0"/>
              <a:t>Deutschkenntnisse</a:t>
            </a:r>
          </a:p>
          <a:p>
            <a:endParaRPr lang="de-DE" dirty="0"/>
          </a:p>
          <a:p>
            <a:r>
              <a:rPr lang="de-DE" dirty="0" smtClean="0">
                <a:sym typeface="Wingdings" panose="05000000000000000000" pitchFamily="2" charset="2"/>
              </a:rPr>
              <a:t> INFOABEND war im Januar 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55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770</Words>
  <Application>Microsoft Office PowerPoint</Application>
  <PresentationFormat>Bildschirmpräsentation (4:3)</PresentationFormat>
  <Paragraphs>116</Paragraphs>
  <Slides>13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Georgia</vt:lpstr>
      <vt:lpstr>Wingdings</vt:lpstr>
      <vt:lpstr>Wingdings 2</vt:lpstr>
      <vt:lpstr>Cronus</vt:lpstr>
      <vt:lpstr>Acrobat Document</vt:lpstr>
      <vt:lpstr>Hauptschulabschluss und dann?</vt:lpstr>
      <vt:lpstr>Dann mach ich eine Ausbildung</vt:lpstr>
      <vt:lpstr>PowerPoint-Präsentation</vt:lpstr>
      <vt:lpstr>Ich geh lieber weiter auf die Schule</vt:lpstr>
      <vt:lpstr>Ich geh lieber weiter auf die Schule</vt:lpstr>
      <vt:lpstr>Ich geh lieber weiter auf die Schule</vt:lpstr>
      <vt:lpstr>Infos zur Berufsfachschule</vt:lpstr>
      <vt:lpstr>Infos</vt:lpstr>
      <vt:lpstr>Berufsfachschulen</vt:lpstr>
      <vt:lpstr>Berufsfachschulen</vt:lpstr>
      <vt:lpstr>BEJ/VAB</vt:lpstr>
      <vt:lpstr>Oder einfach gar nix machen?</vt:lpstr>
      <vt:lpstr>Und vergiss nicht unser BO-Padlet!</vt:lpstr>
    </vt:vector>
  </TitlesOfParts>
  <Company>Musterschule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Hauptschulabschluss und dann?</dc:title>
  <dc:creator>MSO</dc:creator>
  <cp:lastModifiedBy>Romer</cp:lastModifiedBy>
  <cp:revision>12</cp:revision>
  <dcterms:created xsi:type="dcterms:W3CDTF">2018-01-09T12:11:58Z</dcterms:created>
  <dcterms:modified xsi:type="dcterms:W3CDTF">2021-10-28T08:08:25Z</dcterms:modified>
</cp:coreProperties>
</file>