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7" r:id="rId3"/>
    <p:sldId id="258" r:id="rId4"/>
    <p:sldId id="266" r:id="rId5"/>
    <p:sldId id="281" r:id="rId6"/>
    <p:sldId id="292" r:id="rId7"/>
    <p:sldId id="283" r:id="rId8"/>
    <p:sldId id="284" r:id="rId9"/>
    <p:sldId id="268" r:id="rId10"/>
    <p:sldId id="267" r:id="rId11"/>
    <p:sldId id="270" r:id="rId12"/>
    <p:sldId id="271" r:id="rId13"/>
    <p:sldId id="261" r:id="rId14"/>
    <p:sldId id="263" r:id="rId15"/>
    <p:sldId id="262" r:id="rId16"/>
    <p:sldId id="264" r:id="rId17"/>
    <p:sldId id="290" r:id="rId18"/>
    <p:sldId id="291" r:id="rId19"/>
    <p:sldId id="278" r:id="rId20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234"/>
    <a:srgbClr val="132D4D"/>
    <a:srgbClr val="F81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86477" autoAdjust="0"/>
  </p:normalViewPr>
  <p:slideViewPr>
    <p:cSldViewPr showGuides="1"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0E2DA237-BC19-4DC6-8148-49D9A99FB59D}" type="datetimeFigureOut">
              <a:rPr lang="de-DE" smtClean="0"/>
              <a:t>18.03.2026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8C542AC4-B4CD-4A32-9F29-63B8E9FDD3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69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Alexa begrüßt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2AC4-B4CD-4A32-9F29-63B8E9FDD3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309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Birgit</a:t>
            </a:r>
          </a:p>
          <a:p>
            <a:r>
              <a:rPr lang="de-DE" dirty="0"/>
              <a:t>Bild von Bildungsplan</a:t>
            </a:r>
          </a:p>
          <a:p>
            <a:r>
              <a:rPr lang="de-DE" dirty="0"/>
              <a:t>Bild</a:t>
            </a:r>
            <a:r>
              <a:rPr lang="de-DE" baseline="0" dirty="0"/>
              <a:t> von Buchtiteln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2AC4-B4CD-4A32-9F29-63B8E9FDD3D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603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2AC4-B4CD-4A32-9F29-63B8E9FDD3D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944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2AC4-B4CD-4A32-9F29-63B8E9FDD3D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417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2AC4-B4CD-4A32-9F29-63B8E9FDD3D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5378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Birgit bis hier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2AC4-B4CD-4A32-9F29-63B8E9FDD3D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77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Christine ab hier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2AC4-B4CD-4A32-9F29-63B8E9FDD3D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242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2AC4-B4CD-4A32-9F29-63B8E9FDD3D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856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2AC4-B4CD-4A32-9F29-63B8E9FDD3D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89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2AC4-B4CD-4A32-9F29-63B8E9FDD3D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667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2AC4-B4CD-4A32-9F29-63B8E9FDD3D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64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Alexa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2AC4-B4CD-4A32-9F29-63B8E9FDD3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049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Alexa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2AC4-B4CD-4A32-9F29-63B8E9FDD3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7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Alexa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2AC4-B4CD-4A32-9F29-63B8E9FDD3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0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/>
              <a:t>Alexa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2AC4-B4CD-4A32-9F29-63B8E9FDD3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9531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2AC4-B4CD-4A32-9F29-63B8E9FDD3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314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Birgit ab hier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2AC4-B4CD-4A32-9F29-63B8E9FDD3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304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Birgit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2AC4-B4CD-4A32-9F29-63B8E9FDD3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849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Birgit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2AC4-B4CD-4A32-9F29-63B8E9FDD3D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919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056B-D5B6-477D-949A-CC9D2416156D}" type="datetimeFigureOut">
              <a:rPr lang="de-DE" smtClean="0"/>
              <a:t>18.03.2026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F097-1FEF-4CD1-862A-70EC413E1F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54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056B-D5B6-477D-949A-CC9D2416156D}" type="datetimeFigureOut">
              <a:rPr lang="de-DE" smtClean="0"/>
              <a:t>18.03.2026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F097-1FEF-4CD1-862A-70EC413E1F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70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056B-D5B6-477D-949A-CC9D2416156D}" type="datetimeFigureOut">
              <a:rPr lang="de-DE" smtClean="0"/>
              <a:t>18.03.2026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F097-1FEF-4CD1-862A-70EC413E1F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016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056B-D5B6-477D-949A-CC9D2416156D}" type="datetimeFigureOut">
              <a:rPr lang="de-DE" smtClean="0"/>
              <a:t>18.03.2026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F097-1FEF-4CD1-862A-70EC413E1F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28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056B-D5B6-477D-949A-CC9D2416156D}" type="datetimeFigureOut">
              <a:rPr lang="de-DE" smtClean="0"/>
              <a:t>18.03.2026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F097-1FEF-4CD1-862A-70EC413E1F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255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056B-D5B6-477D-949A-CC9D2416156D}" type="datetimeFigureOut">
              <a:rPr lang="de-DE" smtClean="0"/>
              <a:t>18.03.2026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F097-1FEF-4CD1-862A-70EC413E1F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576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056B-D5B6-477D-949A-CC9D2416156D}" type="datetimeFigureOut">
              <a:rPr lang="de-DE" smtClean="0"/>
              <a:t>18.03.2026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F097-1FEF-4CD1-862A-70EC413E1F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67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056B-D5B6-477D-949A-CC9D2416156D}" type="datetimeFigureOut">
              <a:rPr lang="de-DE" smtClean="0"/>
              <a:t>18.03.2026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F097-1FEF-4CD1-862A-70EC413E1F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0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056B-D5B6-477D-949A-CC9D2416156D}" type="datetimeFigureOut">
              <a:rPr lang="de-DE" smtClean="0"/>
              <a:t>18.03.2026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F097-1FEF-4CD1-862A-70EC413E1F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21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056B-D5B6-477D-949A-CC9D2416156D}" type="datetimeFigureOut">
              <a:rPr lang="de-DE" smtClean="0"/>
              <a:t>18.03.2026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F097-1FEF-4CD1-862A-70EC413E1F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5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056B-D5B6-477D-949A-CC9D2416156D}" type="datetimeFigureOut">
              <a:rPr lang="de-DE" smtClean="0"/>
              <a:t>18.03.2026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CF097-1FEF-4CD1-862A-70EC413E1F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68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056B-D5B6-477D-949A-CC9D2416156D}" type="datetimeFigureOut">
              <a:rPr lang="de-DE" smtClean="0"/>
              <a:t>18.03.2026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CF097-1FEF-4CD1-862A-70EC413E1F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18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10.pn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87705" y="6407793"/>
            <a:ext cx="2272630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LJRRIJ+Calibri"/>
                <a:cs typeface="LJRRIJ+Calibri"/>
              </a:rPr>
              <a:t>(C)</a:t>
            </a:r>
            <a:r>
              <a:rPr sz="900" spc="-10" dirty="0">
                <a:solidFill>
                  <a:srgbClr val="898989"/>
                </a:solidFill>
                <a:latin typeface="LJRRIJ+Calibri"/>
                <a:cs typeface="LJRRIJ+Calibri"/>
              </a:rPr>
              <a:t> </a:t>
            </a:r>
            <a:r>
              <a:rPr sz="900" dirty="0">
                <a:solidFill>
                  <a:srgbClr val="898989"/>
                </a:solidFill>
                <a:latin typeface="LJRRIJ+Calibri"/>
                <a:cs typeface="LJRRIJ+Calibri"/>
              </a:rPr>
              <a:t>01/2020</a:t>
            </a:r>
            <a:r>
              <a:rPr sz="900" spc="-37" dirty="0">
                <a:solidFill>
                  <a:srgbClr val="898989"/>
                </a:solidFill>
                <a:latin typeface="LJRRIJ+Calibri"/>
                <a:cs typeface="LJRRIJ+Calibri"/>
              </a:rPr>
              <a:t> </a:t>
            </a:r>
            <a:r>
              <a:rPr sz="900" dirty="0">
                <a:solidFill>
                  <a:srgbClr val="898989"/>
                </a:solidFill>
                <a:latin typeface="LJRRIJ+Calibri"/>
                <a:cs typeface="LJRRIJ+Calibri"/>
              </a:rPr>
              <a:t>Gemeinschaftsschule</a:t>
            </a:r>
            <a:r>
              <a:rPr sz="900" spc="34" dirty="0">
                <a:solidFill>
                  <a:srgbClr val="898989"/>
                </a:solidFill>
                <a:latin typeface="LJRRIJ+Calibri"/>
                <a:cs typeface="LJRRIJ+Calibri"/>
              </a:rPr>
              <a:t> </a:t>
            </a:r>
            <a:r>
              <a:rPr sz="900" dirty="0">
                <a:solidFill>
                  <a:srgbClr val="898989"/>
                </a:solidFill>
                <a:latin typeface="LJRRIJ+Calibri"/>
                <a:cs typeface="LJRRIJ+Calibri"/>
              </a:rPr>
              <a:t>Ravensburg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94648" y="6407793"/>
            <a:ext cx="210331" cy="177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9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898989"/>
                </a:solidFill>
                <a:latin typeface="LJRRIJ+Calibri"/>
                <a:cs typeface="LJRRIJ+Calibri"/>
              </a:rPr>
              <a:t>1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95" t="1003" r="20671" b="-1003"/>
          <a:stretch/>
        </p:blipFill>
        <p:spPr>
          <a:xfrm>
            <a:off x="5652120" y="-1"/>
            <a:ext cx="3491880" cy="259235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" y="4365104"/>
            <a:ext cx="3739344" cy="249289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209" y="4437112"/>
            <a:ext cx="3639178" cy="242088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5" t="21052"/>
          <a:stretch/>
        </p:blipFill>
        <p:spPr>
          <a:xfrm>
            <a:off x="6018" y="2276872"/>
            <a:ext cx="1973693" cy="208105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88" y="-15227"/>
            <a:ext cx="3219224" cy="231585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5"/>
          <a:stretch/>
        </p:blipFill>
        <p:spPr>
          <a:xfrm>
            <a:off x="7452320" y="2276872"/>
            <a:ext cx="1873384" cy="216024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195358"/>
            <a:ext cx="1771237" cy="266264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421765" cy="227687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C5464C6C-EB6C-4DAB-A10B-513B2CAD9E96}"/>
              </a:ext>
            </a:extLst>
          </p:cNvPr>
          <p:cNvSpPr/>
          <p:nvPr/>
        </p:nvSpPr>
        <p:spPr>
          <a:xfrm>
            <a:off x="1647954" y="2270675"/>
            <a:ext cx="5838696" cy="2310850"/>
          </a:xfrm>
          <a:prstGeom prst="rect">
            <a:avLst/>
          </a:prstGeom>
          <a:noFill/>
          <a:ln w="9525">
            <a:solidFill>
              <a:srgbClr val="132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1647954" y="2253619"/>
            <a:ext cx="5838696" cy="2335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86" y="2293928"/>
            <a:ext cx="6531113" cy="231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86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25262" y="1254011"/>
            <a:ext cx="8640960" cy="0"/>
          </a:xfrm>
          <a:prstGeom prst="line">
            <a:avLst/>
          </a:prstGeom>
          <a:ln w="19050">
            <a:solidFill>
              <a:srgbClr val="13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412776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132D4D"/>
                </a:solidFill>
                <a:latin typeface="Arial Narrow" panose="020B0606020202030204" pitchFamily="34" charset="0"/>
              </a:rPr>
              <a:t>Unsere Arbeitsgrundlage</a:t>
            </a:r>
          </a:p>
          <a:p>
            <a:r>
              <a:rPr lang="de-DE" sz="2800" dirty="0">
                <a:solidFill>
                  <a:srgbClr val="132D4D"/>
                </a:solidFill>
                <a:latin typeface="Arial Narrow" panose="020B0606020202030204" pitchFamily="34" charset="0"/>
              </a:rPr>
              <a:t>Gemeinsamer Bildungsplan für die Sekundarstufe 1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39076" y="2489515"/>
            <a:ext cx="8208912" cy="2862322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Lernangebote auf drei Niveaustufen: 	Grundlegendes Niveau (G)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Mittleres Niveau (M)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Erweitertes Niveau (E)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Lernen auf unterschiedlichen Niveaustufen in jedem Fach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Leistungsfeststellung aller drei Niveaustufen</a:t>
            </a:r>
          </a:p>
          <a:p>
            <a:pPr>
              <a:lnSpc>
                <a:spcPct val="150000"/>
              </a:lnSpc>
            </a:pPr>
            <a:endParaRPr lang="de-DE" sz="2000" dirty="0">
              <a:solidFill>
                <a:srgbClr val="142234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" y="-43844"/>
            <a:ext cx="4068699" cy="14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01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25262" y="1254011"/>
            <a:ext cx="8640960" cy="0"/>
          </a:xfrm>
          <a:prstGeom prst="line">
            <a:avLst/>
          </a:prstGeom>
          <a:ln w="19050">
            <a:solidFill>
              <a:srgbClr val="13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251520" y="1988840"/>
            <a:ext cx="8640960" cy="424731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Deutsch, Englisch, Mathematik, Geschichte, Gemeinschaftskunde, Geographie, Wirtschaft- und Berufsorientierung, Musik, Bildende Kunst, Sport, Biologie, Chemie, Physik, Informatik, Religion, Ethik 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32D4D"/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Wahlpflichtfächer ab Klasse 6	AES</a:t>
            </a:r>
            <a:r>
              <a:rPr kumimoji="0" lang="de-DE" sz="2000" b="0" i="0" u="none" strike="noStrike" kern="1200" cap="none" spc="0" normalizeH="0" noProof="0" dirty="0">
                <a:ln>
                  <a:noFill/>
                </a:ln>
                <a:solidFill>
                  <a:srgbClr val="132D4D"/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32D4D"/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Alltagskultur, Ernährung und Soziales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32D4D"/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Französisch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32D4D"/>
                </a:solidFill>
                <a:effectLst/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Technik</a:t>
            </a:r>
            <a:endParaRPr lang="de-DE" sz="2000" dirty="0">
              <a:solidFill>
                <a:srgbClr val="132D4D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Profilfächer ab Klasse 8		NWT -  Naturwissenschaft und Technik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Sport</a:t>
            </a:r>
          </a:p>
          <a:p>
            <a:pPr>
              <a:lnSpc>
                <a:spcPct val="150000"/>
              </a:lnSpc>
            </a:pPr>
            <a:endParaRPr lang="de-DE" sz="2000" dirty="0">
              <a:solidFill>
                <a:srgbClr val="132D4D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3528" y="141277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132D4D"/>
                </a:solidFill>
                <a:latin typeface="Arial Narrow" panose="020B0606020202030204" pitchFamily="34" charset="0"/>
              </a:rPr>
              <a:t>Fächerkanon der Sekundarstufe 1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" y="-43844"/>
            <a:ext cx="4068699" cy="14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64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25262" y="1254011"/>
            <a:ext cx="8640960" cy="0"/>
          </a:xfrm>
          <a:prstGeom prst="line">
            <a:avLst/>
          </a:prstGeom>
          <a:ln w="19050">
            <a:solidFill>
              <a:srgbClr val="13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41277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132D4D"/>
                </a:solidFill>
                <a:latin typeface="Arial Narrow" panose="020B0606020202030204" pitchFamily="34" charset="0"/>
              </a:rPr>
              <a:t>Die Abschlüsse an unserer Gemeinschaftsschule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51520" y="2060848"/>
            <a:ext cx="8640960" cy="332398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Klasse 9	Hauptschulabschluss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Klasse 10	Realschulabschluss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Versetzungszeugnis in die Oberstufe</a:t>
            </a:r>
          </a:p>
          <a:p>
            <a:pPr marL="2628900" lvl="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eines allgemeinbildenden Gymnasiums</a:t>
            </a:r>
          </a:p>
          <a:p>
            <a:pPr marL="2628900" lvl="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eines beruflichen Gymnasiums</a:t>
            </a:r>
          </a:p>
          <a:p>
            <a:pPr marL="2628900" lvl="5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einer Gemeinschaftsschule</a:t>
            </a:r>
          </a:p>
          <a:p>
            <a:pPr lvl="6">
              <a:lnSpc>
                <a:spcPct val="150000"/>
              </a:lnSpc>
            </a:pPr>
            <a:endParaRPr lang="de-DE" sz="2000" dirty="0">
              <a:solidFill>
                <a:srgbClr val="132D4D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" y="-43844"/>
            <a:ext cx="4068699" cy="14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61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25262" y="1254011"/>
            <a:ext cx="8640960" cy="0"/>
          </a:xfrm>
          <a:prstGeom prst="line">
            <a:avLst/>
          </a:prstGeom>
          <a:ln w="19050">
            <a:solidFill>
              <a:srgbClr val="13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41277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132D4D"/>
                </a:solidFill>
                <a:latin typeface="Arial Narrow" panose="020B0606020202030204" pitchFamily="34" charset="0"/>
              </a:rPr>
              <a:t>So lernen wir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51520" y="1956183"/>
            <a:ext cx="7128792" cy="1477328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Gemeinsam – wir lernen miteinander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Individuell – wir lernen nebeneinander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Kooperativ – wir lernen voneinander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0"/>
          <a:stretch/>
        </p:blipFill>
        <p:spPr>
          <a:xfrm>
            <a:off x="2662303" y="3686175"/>
            <a:ext cx="4212629" cy="270088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"/>
          <a:stretch/>
        </p:blipFill>
        <p:spPr>
          <a:xfrm>
            <a:off x="7033409" y="3686175"/>
            <a:ext cx="1842949" cy="269681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0" y="3700920"/>
            <a:ext cx="2095097" cy="2661779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395536" y="3645024"/>
            <a:ext cx="8519864" cy="2736304"/>
          </a:xfrm>
          <a:prstGeom prst="rect">
            <a:avLst/>
          </a:prstGeom>
          <a:noFill/>
          <a:ln w="984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" y="-43844"/>
            <a:ext cx="4068699" cy="14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5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25262" y="1254011"/>
            <a:ext cx="8640960" cy="0"/>
          </a:xfrm>
          <a:prstGeom prst="line">
            <a:avLst/>
          </a:prstGeom>
          <a:ln w="19050">
            <a:solidFill>
              <a:srgbClr val="13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2411760" cy="160784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08270" y="4449114"/>
            <a:ext cx="2232248" cy="148816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77072"/>
            <a:ext cx="2515338" cy="167327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2103947"/>
            <a:ext cx="3044916" cy="204181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9" r="15517"/>
          <a:stretch/>
        </p:blipFill>
        <p:spPr>
          <a:xfrm>
            <a:off x="2771800" y="4149080"/>
            <a:ext cx="2160240" cy="217208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65176"/>
            <a:ext cx="1584176" cy="208451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9080"/>
            <a:ext cx="2153391" cy="128223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256" y="3140968"/>
            <a:ext cx="1404002" cy="934482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323528" y="141277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132D4D"/>
                </a:solidFill>
                <a:latin typeface="Arial Narrow" panose="020B0606020202030204" pitchFamily="34" charset="0"/>
              </a:rPr>
              <a:t>Unsere Lern- und Erfahrungsräume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" y="-43844"/>
            <a:ext cx="4068699" cy="14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22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25262" y="1254011"/>
            <a:ext cx="8640960" cy="0"/>
          </a:xfrm>
          <a:prstGeom prst="line">
            <a:avLst/>
          </a:prstGeom>
          <a:ln w="19050">
            <a:solidFill>
              <a:srgbClr val="13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323528" y="141277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132D4D"/>
                </a:solidFill>
                <a:latin typeface="Arial Narrow" panose="020B0606020202030204" pitchFamily="34" charset="0"/>
              </a:rPr>
              <a:t>Das Lerncoaching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 t="1989" r="1693" b="2551"/>
          <a:stretch/>
        </p:blipFill>
        <p:spPr bwMode="auto">
          <a:xfrm>
            <a:off x="5940152" y="1844824"/>
            <a:ext cx="2348414" cy="3528392"/>
          </a:xfrm>
          <a:prstGeom prst="rect">
            <a:avLst/>
          </a:prstGeom>
          <a:noFill/>
          <a:ln>
            <a:solidFill>
              <a:srgbClr val="648AC8"/>
            </a:solidFill>
          </a:ln>
        </p:spPr>
      </p:pic>
      <p:sp>
        <p:nvSpPr>
          <p:cNvPr id="12" name="Rechteck 11"/>
          <p:cNvSpPr/>
          <p:nvPr/>
        </p:nvSpPr>
        <p:spPr>
          <a:xfrm>
            <a:off x="247751" y="2094760"/>
            <a:ext cx="511633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</a:rPr>
              <a:t>Klassenlehrerteams führen regelmäßige Coaching-Gespräche </a:t>
            </a:r>
          </a:p>
          <a:p>
            <a:pPr>
              <a:lnSpc>
                <a:spcPct val="150000"/>
              </a:lnSpc>
            </a:pPr>
            <a:endParaRPr lang="de-DE" sz="2000" dirty="0">
              <a:solidFill>
                <a:srgbClr val="132D4D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</a:rPr>
              <a:t>Hilfestellung bei der Reflexion über: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</a:rPr>
              <a:t>individuelles Lern- und Sozialverhalten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</a:rPr>
              <a:t>gemeinsames Setzen von Zielen</a:t>
            </a:r>
          </a:p>
          <a:p>
            <a:pPr>
              <a:lnSpc>
                <a:spcPct val="150000"/>
              </a:lnSpc>
            </a:pPr>
            <a:endParaRPr lang="de-DE" sz="2000" dirty="0">
              <a:solidFill>
                <a:srgbClr val="132D4D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endParaRPr lang="de-DE" sz="2000" dirty="0">
              <a:solidFill>
                <a:srgbClr val="132D4D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endParaRPr lang="de-DE" sz="2000" dirty="0">
              <a:solidFill>
                <a:srgbClr val="132D4D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" y="-43844"/>
            <a:ext cx="4068699" cy="14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70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25262" y="1254011"/>
            <a:ext cx="8640960" cy="0"/>
          </a:xfrm>
          <a:prstGeom prst="line">
            <a:avLst/>
          </a:prstGeom>
          <a:ln w="19050">
            <a:solidFill>
              <a:srgbClr val="13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371802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132D4D"/>
                </a:solidFill>
                <a:latin typeface="Arial Narrow" panose="020B0606020202030204" pitchFamily="34" charset="0"/>
              </a:rPr>
              <a:t>Das Lerntagebuch </a:t>
            </a:r>
          </a:p>
          <a:p>
            <a:r>
              <a:rPr lang="de-DE" sz="2800" dirty="0">
                <a:solidFill>
                  <a:srgbClr val="132D4D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60" y="2129799"/>
            <a:ext cx="3697020" cy="30273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23528" y="2129799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</a:rPr>
              <a:t>Ermöglicht den Schülerinnen und Schülern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</a:rPr>
              <a:t>Hausaufgaben zu notieren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</a:rPr>
              <a:t>Wochenpläne einzukleben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</a:rPr>
              <a:t>Lernfortschritte zu dokumentieren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</a:rPr>
              <a:t>Verhalten zu reflektieren</a:t>
            </a:r>
          </a:p>
          <a:p>
            <a:pPr>
              <a:lnSpc>
                <a:spcPct val="150000"/>
              </a:lnSpc>
            </a:pPr>
            <a:endParaRPr lang="de-DE" sz="2000" dirty="0">
              <a:solidFill>
                <a:srgbClr val="132D4D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endParaRPr lang="de-DE" sz="2000" dirty="0">
              <a:solidFill>
                <a:srgbClr val="132D4D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endParaRPr lang="de-DE" sz="2000" dirty="0">
              <a:solidFill>
                <a:srgbClr val="132D4D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32D4D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" y="-43844"/>
            <a:ext cx="4068699" cy="14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20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25262" y="1254011"/>
            <a:ext cx="8640960" cy="0"/>
          </a:xfrm>
          <a:prstGeom prst="line">
            <a:avLst/>
          </a:prstGeom>
          <a:ln w="19050">
            <a:solidFill>
              <a:srgbClr val="13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371802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132D4D"/>
                </a:solidFill>
                <a:latin typeface="Arial Narrow" panose="020B0606020202030204" pitchFamily="34" charset="0"/>
              </a:rPr>
              <a:t>Besondere Angebote und Förderungsschwerpunkte  </a:t>
            </a:r>
          </a:p>
          <a:p>
            <a:r>
              <a:rPr lang="de-DE" sz="2800" dirty="0">
                <a:solidFill>
                  <a:srgbClr val="132D4D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5" name="Rechteck 4"/>
          <p:cNvSpPr/>
          <p:nvPr/>
        </p:nvSpPr>
        <p:spPr>
          <a:xfrm>
            <a:off x="323528" y="2129799"/>
            <a:ext cx="8568952" cy="5574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</a:rPr>
              <a:t>Musikalischer Schwerpunkt (Klasse 5 &amp; 6)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</a:rPr>
              <a:t>Begabtenförderung Mathematik (Klasse 6) </a:t>
            </a:r>
            <a:endParaRPr lang="de-DE" sz="1200" dirty="0">
              <a:latin typeface="Arial Narrow" panose="020B0606020202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</a:rPr>
              <a:t>Intensive Berufsorientierung (Klasse 8 - 10)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Narrow" panose="020B0606020202030204" pitchFamily="34" charset="0"/>
              </a:rPr>
              <a:t>      2 Berufsberaterinnen vor Ort, 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Narrow" panose="020B0606020202030204" pitchFamily="34" charset="0"/>
              </a:rPr>
              <a:t>      schulinterne Berufsmesse,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Narrow" panose="020B0606020202030204" pitchFamily="34" charset="0"/>
              </a:rPr>
              <a:t>      Mentor-Stiftung mit Seniorbotschaftern,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</a:rPr>
              <a:t>Profilfach Sport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</a:rPr>
              <a:t>Profilfach Naturwissenschaft </a:t>
            </a:r>
            <a:r>
              <a:rPr lang="de-DE" sz="2000">
                <a:latin typeface="Arial Narrow" panose="020B0606020202030204" pitchFamily="34" charset="0"/>
              </a:rPr>
              <a:t>und Technik</a:t>
            </a:r>
            <a:endParaRPr lang="de-DE" sz="2000" dirty="0">
              <a:latin typeface="Arial Narrow" panose="020B0606020202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de-DE" sz="2000" dirty="0">
              <a:solidFill>
                <a:srgbClr val="132D4D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32D4D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" y="-43844"/>
            <a:ext cx="4068699" cy="14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20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25262" y="1254011"/>
            <a:ext cx="8640960" cy="0"/>
          </a:xfrm>
          <a:prstGeom prst="line">
            <a:avLst/>
          </a:prstGeom>
          <a:ln w="19050">
            <a:solidFill>
              <a:srgbClr val="13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371802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132D4D"/>
                </a:solidFill>
                <a:latin typeface="Arial Narrow" panose="020B0606020202030204" pitchFamily="34" charset="0"/>
              </a:rPr>
              <a:t>Besondere Angebote und Förderungsschwerpunkte  </a:t>
            </a:r>
          </a:p>
          <a:p>
            <a:r>
              <a:rPr lang="de-DE" sz="2800" dirty="0">
                <a:solidFill>
                  <a:srgbClr val="132D4D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5" name="Rechteck 4"/>
          <p:cNvSpPr/>
          <p:nvPr/>
        </p:nvSpPr>
        <p:spPr>
          <a:xfrm>
            <a:off x="323528" y="1772816"/>
            <a:ext cx="8568952" cy="6959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</a:rPr>
              <a:t>„</a:t>
            </a:r>
            <a:r>
              <a:rPr lang="de-DE" sz="2000" dirty="0" err="1">
                <a:solidFill>
                  <a:srgbClr val="132D4D"/>
                </a:solidFill>
                <a:latin typeface="Arial Narrow" panose="020B0606020202030204" pitchFamily="34" charset="0"/>
              </a:rPr>
              <a:t>Kennenlern</a:t>
            </a: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</a:rPr>
              <a:t>“-Tage (Klasse 5)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</a:rPr>
              <a:t>Schullandheim (Klasse 6)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</a:rPr>
              <a:t>Hausaufgabenbetreuung (Klasse 5 &amp; 6)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</a:rPr>
              <a:t>Prävention zu versch. Themen (Klasse 5-10)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</a:rPr>
              <a:t>Prüfungsvorbereitung (Klasse 9-10)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</a:rPr>
              <a:t>Leseförderung mit </a:t>
            </a:r>
            <a:r>
              <a:rPr lang="de-DE" sz="2000" dirty="0" err="1">
                <a:solidFill>
                  <a:srgbClr val="132D4D"/>
                </a:solidFill>
                <a:latin typeface="Arial Narrow" panose="020B0606020202030204" pitchFamily="34" charset="0"/>
              </a:rPr>
              <a:t>Lesehund</a:t>
            </a: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</a:rPr>
              <a:t> (Klasse 5/6)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</a:rPr>
              <a:t>Erlebnispädagogische Elemente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</a:rPr>
              <a:t>Skiausfahrt </a:t>
            </a:r>
            <a:r>
              <a:rPr lang="de-DE" sz="2000" dirty="0" err="1">
                <a:solidFill>
                  <a:srgbClr val="132D4D"/>
                </a:solidFill>
                <a:latin typeface="Arial Narrow" panose="020B0606020202030204" pitchFamily="34" charset="0"/>
              </a:rPr>
              <a:t>Laterns</a:t>
            </a: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</a:rPr>
              <a:t> (Klasse 5-10)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</a:rPr>
              <a:t>London-Fahrt (Klasse 8-10)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</a:rPr>
              <a:t>Berlinfahrt (Klasse 9-10)</a:t>
            </a:r>
          </a:p>
          <a:p>
            <a:pPr>
              <a:lnSpc>
                <a:spcPct val="150000"/>
              </a:lnSpc>
            </a:pPr>
            <a:endParaRPr lang="de-DE" sz="2000" dirty="0">
              <a:solidFill>
                <a:srgbClr val="132D4D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endParaRPr lang="de-DE" sz="2000" dirty="0">
              <a:solidFill>
                <a:srgbClr val="132D4D"/>
              </a:solidFill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de-DE" sz="2000" dirty="0">
              <a:solidFill>
                <a:srgbClr val="132D4D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132D4D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" y="-43844"/>
            <a:ext cx="4068699" cy="1439439"/>
          </a:xfrm>
          <a:prstGeom prst="rect">
            <a:avLst/>
          </a:prstGeom>
        </p:spPr>
      </p:pic>
      <p:pic>
        <p:nvPicPr>
          <p:cNvPr id="3" name="Picture 3" descr="C:\Users\Praktikant\Documents\Photos\SBA\IMG_5619.JPG">
            <a:extLst>
              <a:ext uri="{FF2B5EF4-FFF2-40B4-BE49-F238E27FC236}">
                <a16:creationId xmlns:a16="http://schemas.microsoft.com/office/drawing/2014/main" id="{00F6BC84-FA6C-62E9-64D5-857FEC37C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2181" y="2076249"/>
            <a:ext cx="2918844" cy="1945896"/>
          </a:xfrm>
          <a:prstGeom prst="rect">
            <a:avLst/>
          </a:prstGeom>
          <a:noFill/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522911E-69D3-80F8-19C0-0C06989AA5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861" y="4203537"/>
            <a:ext cx="2385164" cy="1584176"/>
          </a:xfrm>
          <a:prstGeom prst="rect">
            <a:avLst/>
          </a:prstGeom>
        </p:spPr>
      </p:pic>
      <p:pic>
        <p:nvPicPr>
          <p:cNvPr id="7" name="Picture 2" descr="C:\Users\Praktikant\Documents\Photos\SBA\DSC_0472.JPG">
            <a:extLst>
              <a:ext uri="{FF2B5EF4-FFF2-40B4-BE49-F238E27FC236}">
                <a16:creationId xmlns:a16="http://schemas.microsoft.com/office/drawing/2014/main" id="{828998B2-7625-1E49-FCFD-579F8DC84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0546" y="4149080"/>
            <a:ext cx="1673860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1095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25262" y="1254011"/>
            <a:ext cx="8640960" cy="0"/>
          </a:xfrm>
          <a:prstGeom prst="line">
            <a:avLst/>
          </a:prstGeom>
          <a:ln w="19050">
            <a:solidFill>
              <a:srgbClr val="13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246005" y="2426112"/>
            <a:ext cx="2880320" cy="1938992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Standort Süd</a:t>
            </a:r>
          </a:p>
          <a:p>
            <a:pPr>
              <a:lnSpc>
                <a:spcPct val="150000"/>
              </a:lnSpc>
            </a:pPr>
            <a:r>
              <a:rPr lang="de-DE" sz="2000" dirty="0" err="1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Riempp</a:t>
            </a: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-Weg 4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88214 Ravensburg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0751 3360 299 10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864614" y="2426112"/>
            <a:ext cx="2880320" cy="1938992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DE" sz="2000" b="1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Standort Nord</a:t>
            </a:r>
          </a:p>
          <a:p>
            <a:pPr algn="r">
              <a:lnSpc>
                <a:spcPct val="150000"/>
              </a:lnSpc>
            </a:pPr>
            <a:r>
              <a:rPr lang="de-DE" sz="2000" dirty="0" err="1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Kuppelnaustraße</a:t>
            </a: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</a:t>
            </a:r>
          </a:p>
          <a:p>
            <a:pPr algn="r">
              <a:lnSpc>
                <a:spcPct val="150000"/>
              </a:lnSpc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88212 Ravensburg</a:t>
            </a:r>
          </a:p>
          <a:p>
            <a:pPr algn="r">
              <a:lnSpc>
                <a:spcPct val="150000"/>
              </a:lnSpc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0751 362 111 00</a:t>
            </a:r>
          </a:p>
        </p:txBody>
      </p:sp>
      <p:sp>
        <p:nvSpPr>
          <p:cNvPr id="2" name="Rechteck 1"/>
          <p:cNvSpPr/>
          <p:nvPr/>
        </p:nvSpPr>
        <p:spPr>
          <a:xfrm>
            <a:off x="2771799" y="2269094"/>
            <a:ext cx="3419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8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info@gms-rv.de</a:t>
            </a:r>
          </a:p>
          <a:p>
            <a:pPr algn="ctr">
              <a:lnSpc>
                <a:spcPct val="150000"/>
              </a:lnSpc>
            </a:pPr>
            <a:r>
              <a:rPr lang="de-DE" sz="28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www.gms-rv.de</a:t>
            </a:r>
          </a:p>
          <a:p>
            <a:pPr algn="ctr">
              <a:lnSpc>
                <a:spcPct val="150000"/>
              </a:lnSpc>
            </a:pPr>
            <a:r>
              <a:rPr lang="de-DE" sz="28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de-DE" sz="2800" dirty="0" err="1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gms_rv</a:t>
            </a:r>
            <a:endParaRPr lang="de-DE" sz="2800" dirty="0">
              <a:solidFill>
                <a:srgbClr val="132D4D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de-DE" sz="2800" dirty="0">
              <a:solidFill>
                <a:srgbClr val="132D4D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51520" y="135244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132D4D"/>
                </a:solidFill>
                <a:latin typeface="Arial Narrow" panose="020B0606020202030204" pitchFamily="34" charset="0"/>
              </a:rPr>
              <a:t>Kontakt</a:t>
            </a:r>
            <a:endParaRPr lang="de-DE" sz="28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" y="-43844"/>
            <a:ext cx="4068699" cy="1439439"/>
          </a:xfrm>
          <a:prstGeom prst="rect">
            <a:avLst/>
          </a:prstGeom>
        </p:spPr>
      </p:pic>
      <p:pic>
        <p:nvPicPr>
          <p:cNvPr id="1026" name="Picture 2" descr="Bildergebnis für instagr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7" r="7140" b="33887"/>
          <a:stretch/>
        </p:blipFill>
        <p:spPr bwMode="auto">
          <a:xfrm>
            <a:off x="3707538" y="3774956"/>
            <a:ext cx="403742" cy="39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84" y="4359055"/>
            <a:ext cx="1793701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2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25262" y="1254011"/>
            <a:ext cx="8640960" cy="0"/>
          </a:xfrm>
          <a:prstGeom prst="line">
            <a:avLst/>
          </a:prstGeom>
          <a:ln w="19050">
            <a:solidFill>
              <a:srgbClr val="13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" y="-43844"/>
            <a:ext cx="4068699" cy="143943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77" y="1395595"/>
            <a:ext cx="4941168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4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25262" y="1254011"/>
            <a:ext cx="8640960" cy="0"/>
          </a:xfrm>
          <a:prstGeom prst="line">
            <a:avLst/>
          </a:prstGeom>
          <a:ln w="19050">
            <a:solidFill>
              <a:srgbClr val="13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244700" y="1412776"/>
            <a:ext cx="8568952" cy="83099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de-DE" sz="24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Ihr Kind steht im Mittelpunkt unseres Handelns, </a:t>
            </a:r>
          </a:p>
          <a:p>
            <a:r>
              <a:rPr lang="de-DE" sz="24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dabei ist Verschiedenheit gut und bereichernd.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51520" y="2348880"/>
            <a:ext cx="8640960" cy="332398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Beziehung</a:t>
            </a: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ist die Basis für ein gutes Zusammenleben und erfolgreiches Lernen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Entwicklung</a:t>
            </a: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ist möglich durch Zeit zum Lernen und zum miteinander Wachsen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Bildung</a:t>
            </a: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meint das gesamte Kind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 Lernen ist qualitätsorientiert, eigenverantwortlich,</a:t>
            </a:r>
          </a:p>
          <a:p>
            <a:pPr lvl="1" defTabSz="803275">
              <a:lnSpc>
                <a:spcPct val="150000"/>
              </a:lnSpc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strukturiert, fachlich und überfachlich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Enge Zusammenarbeit im Team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Enger Austausch mit den Erziehungsberechtigten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" y="-43844"/>
            <a:ext cx="4068699" cy="143943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731" y="3314233"/>
            <a:ext cx="2852936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0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25262" y="1254011"/>
            <a:ext cx="8640960" cy="0"/>
          </a:xfrm>
          <a:prstGeom prst="line">
            <a:avLst/>
          </a:prstGeom>
          <a:ln w="19050">
            <a:solidFill>
              <a:srgbClr val="13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251520" y="2420888"/>
            <a:ext cx="8640960" cy="332398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Für Kinder aller Begabungen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Gebundene  und verlässliche Ganztagesschule: 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Mo, Di, Do 8:00 Uhr – 15:30 /16:20 Uhr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Mi, Fr 8:00 Uhr – 12:15 /13:00 Uhr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Individuell bestmöglicher Lernweg und Abschluss </a:t>
            </a:r>
            <a:endParaRPr lang="de-DE" sz="1400" dirty="0">
              <a:solidFill>
                <a:srgbClr val="132D4D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4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Hauptschulabschluss </a:t>
            </a:r>
            <a:r>
              <a:rPr lang="de-DE" sz="20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oder</a:t>
            </a:r>
            <a:r>
              <a:rPr lang="de-DE" sz="2000" dirty="0">
                <a:solidFill>
                  <a:srgbClr val="FF0000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Realschulabschluss 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oder mit Versetzungszeugnis in die gymnasiale Oberstufe</a:t>
            </a:r>
            <a:endParaRPr lang="de-DE" sz="1400" dirty="0">
              <a:solidFill>
                <a:srgbClr val="132D4D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528" y="1412776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132D4D"/>
                </a:solidFill>
                <a:latin typeface="Arial Narrow" panose="020B0606020202030204" pitchFamily="34" charset="0"/>
              </a:rPr>
              <a:t>Unsere Gemeinschaftsschule</a:t>
            </a:r>
          </a:p>
          <a:p>
            <a:r>
              <a:rPr lang="de-DE" sz="2800" dirty="0">
                <a:solidFill>
                  <a:srgbClr val="132D4D"/>
                </a:solidFill>
                <a:latin typeface="Arial Narrow" panose="020B0606020202030204" pitchFamily="34" charset="0"/>
              </a:rPr>
              <a:t>Die weiterführende Schule Kl. 5 – 10 für alle Kinder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" y="-43844"/>
            <a:ext cx="4068699" cy="14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4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25262" y="1254011"/>
            <a:ext cx="8640960" cy="0"/>
          </a:xfrm>
          <a:prstGeom prst="line">
            <a:avLst/>
          </a:prstGeom>
          <a:ln w="19050">
            <a:solidFill>
              <a:srgbClr val="13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251520" y="2060848"/>
            <a:ext cx="7200800" cy="410881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Schülerinnen und Schüler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Zwei- oder dreizügige Klassenstufen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 Lehrkräfte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fünf pädagogische Assistentinnen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Zwei </a:t>
            </a:r>
            <a:r>
              <a:rPr lang="de-DE" sz="2000" dirty="0" err="1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SchulsozialarbeiterInnen</a:t>
            </a:r>
            <a:endParaRPr lang="de-DE" sz="2000" dirty="0">
              <a:solidFill>
                <a:srgbClr val="132D4D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Zwei Berufseinstiegsbegleiterinnen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drei Sekretärinnen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zwei Hausmeister</a:t>
            </a:r>
            <a:endParaRPr lang="de-DE" sz="1400" dirty="0">
              <a:solidFill>
                <a:srgbClr val="132D4D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132D4D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528" y="141277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132D4D"/>
                </a:solidFill>
                <a:latin typeface="Arial Narrow" panose="020B0606020202030204" pitchFamily="34" charset="0"/>
              </a:rPr>
              <a:t>Das sind wir – kurz und knapp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" y="-43844"/>
            <a:ext cx="4068699" cy="14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78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25262" y="1254011"/>
            <a:ext cx="8640960" cy="0"/>
          </a:xfrm>
          <a:prstGeom prst="line">
            <a:avLst/>
          </a:prstGeom>
          <a:ln w="19050">
            <a:solidFill>
              <a:srgbClr val="13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23528" y="2708920"/>
            <a:ext cx="1907926" cy="2031325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de-DE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Lehrpersonen von Gymnasium, Realschule, Sonderpädagog. Bildungs- und Beratungszentrum, Werkrealschule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2047763" y="2924944"/>
            <a:ext cx="5048472" cy="1656184"/>
            <a:chOff x="1403648" y="2528900"/>
            <a:chExt cx="6336704" cy="1800200"/>
          </a:xfrm>
        </p:grpSpPr>
        <p:sp>
          <p:nvSpPr>
            <p:cNvPr id="9" name="Textfeld 8"/>
            <p:cNvSpPr txBox="1"/>
            <p:nvPr/>
          </p:nvSpPr>
          <p:spPr>
            <a:xfrm>
              <a:off x="2029994" y="2920248"/>
              <a:ext cx="5084014" cy="1037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>
                  <a:solidFill>
                    <a:srgbClr val="132D4D"/>
                  </a:solidFill>
                  <a:latin typeface="Arial Narrow" panose="020B0606020202030204" pitchFamily="34" charset="0"/>
                </a:rPr>
                <a:t>Wir planen, unterrichten und </a:t>
              </a:r>
            </a:p>
            <a:p>
              <a:pPr algn="ctr"/>
              <a:r>
                <a:rPr lang="de-DE" sz="2800" dirty="0">
                  <a:solidFill>
                    <a:srgbClr val="132D4D"/>
                  </a:solidFill>
                  <a:latin typeface="Arial Narrow" panose="020B0606020202030204" pitchFamily="34" charset="0"/>
                </a:rPr>
                <a:t>unterstützen gemeinsam</a:t>
              </a:r>
            </a:p>
          </p:txBody>
        </p:sp>
        <p:sp>
          <p:nvSpPr>
            <p:cNvPr id="2" name="Ellipse 1"/>
            <p:cNvSpPr/>
            <p:nvPr/>
          </p:nvSpPr>
          <p:spPr>
            <a:xfrm>
              <a:off x="1403648" y="2528900"/>
              <a:ext cx="6336704" cy="1800200"/>
            </a:xfrm>
            <a:prstGeom prst="ellipse">
              <a:avLst/>
            </a:prstGeom>
            <a:noFill/>
            <a:ln>
              <a:solidFill>
                <a:srgbClr val="132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028" name="Picture 4" descr="C:\Users\PC\AppData\Local\Microsoft\Windows\INetCache\IE\YM00IY7R\ORSYS-cohesio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1906166" cy="125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C\AppData\Local\Microsoft\Windows\INetCache\IE\YM00IY7R\stickman-310583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50405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3113822" y="2459797"/>
            <a:ext cx="2592288" cy="369332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 algn="ctr"/>
            <a:r>
              <a:rPr lang="de-DE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Schulsozialarbeit</a:t>
            </a:r>
          </a:p>
        </p:txBody>
      </p:sp>
      <p:pic>
        <p:nvPicPr>
          <p:cNvPr id="13" name="Picture 2" descr="C:\Users\PC\AppData\Local\Microsoft\Windows\INetCache\IE\YM00IY7R\stickman-310583_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43908" y="1412776"/>
            <a:ext cx="5400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530551" y="6088011"/>
            <a:ext cx="2016224" cy="646331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de-DE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Berufseinstiegs-begleitung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773486" y="6093296"/>
            <a:ext cx="1800200" cy="646331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de-DE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Pädagogische Assistenz</a:t>
            </a:r>
          </a:p>
        </p:txBody>
      </p:sp>
      <p:pic>
        <p:nvPicPr>
          <p:cNvPr id="23" name="Picture 7" descr="C:\Users\PC\AppData\Local\Microsoft\Windows\INetCache\IE\01UF5B4W\stickman-310592_64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4617" y="4951040"/>
            <a:ext cx="587896" cy="117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C\AppData\Local\Microsoft\Windows\INetCache\IE\YM00IY7R\stickman-310583_64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53" y="5211033"/>
            <a:ext cx="407876" cy="81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6668682" y="3528351"/>
            <a:ext cx="2592288" cy="1870467"/>
            <a:chOff x="5580112" y="5013176"/>
            <a:chExt cx="2592288" cy="1870467"/>
          </a:xfrm>
        </p:grpSpPr>
        <p:sp>
          <p:nvSpPr>
            <p:cNvPr id="14" name="Textfeld 13"/>
            <p:cNvSpPr txBox="1"/>
            <p:nvPr/>
          </p:nvSpPr>
          <p:spPr>
            <a:xfrm>
              <a:off x="5580112" y="6237312"/>
              <a:ext cx="2592288" cy="646331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de-DE" dirty="0">
                  <a:solidFill>
                    <a:srgbClr val="132D4D"/>
                  </a:solidFill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Jugendbegleiterinnen &amp; Jugendbegleiter</a:t>
              </a:r>
            </a:p>
          </p:txBody>
        </p:sp>
        <p:pic>
          <p:nvPicPr>
            <p:cNvPr id="1034" name="Picture 10" descr="C:\Users\PC\AppData\Local\Microsoft\Windows\INetCache\IE\01UF5B4W\stickman-310592_640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56176" y="5229200"/>
              <a:ext cx="443880" cy="887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7" descr="C:\Users\PC\AppData\Local\Microsoft\Windows\INetCache\IE\01UF5B4W\stickman-310592_640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5013176"/>
              <a:ext cx="587896" cy="1175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6" name="Picture 12" descr="C:\Users\PC\AppData\Local\Microsoft\Windows\INetCache\IE\DG03D2JO\calling-151869_640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41168"/>
            <a:ext cx="587896" cy="117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C:\Users\PC\AppData\Local\Microsoft\Windows\INetCache\IE\DG03D2JO\calling-151869_640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3087" y="4818363"/>
            <a:ext cx="443880" cy="88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6668682" y="2778503"/>
            <a:ext cx="864096" cy="369332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de-DE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Eltern</a:t>
            </a:r>
          </a:p>
        </p:txBody>
      </p:sp>
      <p:pic>
        <p:nvPicPr>
          <p:cNvPr id="1039" name="Picture 15" descr="C:\Users\PC\AppData\Local\Microsoft\Windows\INetCache\IE\YM00IY7R\ORSYS-cohesion[1]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2"/>
          <a:stretch/>
        </p:blipFill>
        <p:spPr bwMode="auto">
          <a:xfrm>
            <a:off x="6552315" y="1627337"/>
            <a:ext cx="1160102" cy="123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ieren 9"/>
          <p:cNvGrpSpPr/>
          <p:nvPr/>
        </p:nvGrpSpPr>
        <p:grpSpPr>
          <a:xfrm>
            <a:off x="4983336" y="4866686"/>
            <a:ext cx="1584176" cy="1521460"/>
            <a:chOff x="4211960" y="4653136"/>
            <a:chExt cx="1584176" cy="1521460"/>
          </a:xfrm>
        </p:grpSpPr>
        <p:sp>
          <p:nvSpPr>
            <p:cNvPr id="16" name="Textfeld 15"/>
            <p:cNvSpPr txBox="1"/>
            <p:nvPr/>
          </p:nvSpPr>
          <p:spPr>
            <a:xfrm>
              <a:off x="4211960" y="5805264"/>
              <a:ext cx="1584176" cy="369332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132D4D"/>
                  </a:solidFill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Studierende</a:t>
              </a:r>
            </a:p>
          </p:txBody>
        </p:sp>
        <p:pic>
          <p:nvPicPr>
            <p:cNvPr id="29" name="Picture 4" descr="C:\Users\PC\AppData\Local\Microsoft\Windows\INetCache\IE\YM00IY7R\ORSYS-cohesion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558"/>
            <a:stretch/>
          </p:blipFill>
          <p:spPr bwMode="auto">
            <a:xfrm>
              <a:off x="4572000" y="4653136"/>
              <a:ext cx="656522" cy="1254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2" descr="C:\Users\PC\AppData\Local\Microsoft\Windows\INetCache\IE\YM00IY7R\stickman-310583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13176"/>
            <a:ext cx="50405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" y="-43844"/>
            <a:ext cx="4068699" cy="14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96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25262" y="1254011"/>
            <a:ext cx="8640960" cy="0"/>
          </a:xfrm>
          <a:prstGeom prst="line">
            <a:avLst/>
          </a:prstGeom>
          <a:ln w="19050">
            <a:solidFill>
              <a:srgbClr val="13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41277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132D4D"/>
                </a:solidFill>
                <a:latin typeface="Arial Narrow" panose="020B0606020202030204" pitchFamily="34" charset="0"/>
              </a:rPr>
              <a:t>Die Vorteile unserer Gemeinschaftsschule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51520" y="1988840"/>
            <a:ext cx="8208912" cy="392953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Jedes Kind hat unterschiedliche Begabungen und Fähigkeiten. 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Unsere Gemeinschaftsschule kann in besonderem Maße darauf eingehen: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durch das besondere Lernkonzept auf allen Niveaustufen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Klassenlehrerteams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Intensives Lerncoaching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Erlebnispädagogisches Konzept für alle Klassen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Musikprofil in Klasse 5/6</a:t>
            </a:r>
          </a:p>
          <a:p>
            <a:pPr lvl="1">
              <a:lnSpc>
                <a:spcPct val="150000"/>
              </a:lnSpc>
            </a:pPr>
            <a:endParaRPr lang="de-DE" sz="1400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de-DE" sz="1400" dirty="0">
              <a:solidFill>
                <a:srgbClr val="132D4D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" y="-43844"/>
            <a:ext cx="4068699" cy="14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05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25262" y="1254011"/>
            <a:ext cx="8640960" cy="0"/>
          </a:xfrm>
          <a:prstGeom prst="line">
            <a:avLst/>
          </a:prstGeom>
          <a:ln w="19050">
            <a:solidFill>
              <a:srgbClr val="13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41277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132D4D"/>
                </a:solidFill>
                <a:latin typeface="Arial Narrow" panose="020B0606020202030204" pitchFamily="34" charset="0"/>
              </a:rPr>
              <a:t>Das Wesentliche unserer Gemeinschaftsschule:</a:t>
            </a:r>
          </a:p>
          <a:p>
            <a:r>
              <a:rPr lang="de-DE" sz="2800" dirty="0">
                <a:solidFill>
                  <a:srgbClr val="132D4D"/>
                </a:solidFill>
                <a:latin typeface="Arial Narrow" panose="020B0606020202030204" pitchFamily="34" charset="0"/>
              </a:rPr>
              <a:t>Mehr Zeit und passgenauer Unterricht für den Schulerfolg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23528" y="2402479"/>
            <a:ext cx="8568952" cy="3185487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 gemeinsamen Unterricht lernt Ihr Kind entsprechend seiner Begabungen und Fähigkeiten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gibt leichte, mittlere und schwierige Anforderungen („Niveaustufen“)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Ihr Kind kann in verschiedenen Fächern auf verschiedenen Niveaustufen lernen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Dadurch hat es Zeit, seine Begabungen und Fähigkeiten weiterzuentwickeln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Entscheidung über den Abschluss fällen Eltern frühestens in der 8. Klasse</a:t>
            </a:r>
            <a:endParaRPr lang="de-DE" sz="1400" dirty="0">
              <a:solidFill>
                <a:srgbClr val="132D4D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132D4D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" y="-43844"/>
            <a:ext cx="4068699" cy="14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84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325262" y="1254011"/>
            <a:ext cx="8640960" cy="0"/>
          </a:xfrm>
          <a:prstGeom prst="line">
            <a:avLst/>
          </a:prstGeom>
          <a:ln w="19050">
            <a:solidFill>
              <a:srgbClr val="13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323528" y="141277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132D4D"/>
                </a:solidFill>
                <a:latin typeface="Arial Narrow" panose="020B0606020202030204" pitchFamily="34" charset="0"/>
              </a:rPr>
              <a:t>Einblick in den Bildungsplan Sekundarstufe 1: Deutsch</a:t>
            </a:r>
          </a:p>
          <a:p>
            <a:r>
              <a:rPr lang="de-DE" sz="2800" dirty="0">
                <a:solidFill>
                  <a:srgbClr val="132D4D"/>
                </a:solidFill>
                <a:latin typeface="Arial Narrow" panose="020B0606020202030204" pitchFamily="34" charset="0"/>
              </a:rPr>
              <a:t>Ein Thema, drei Niveaustufen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7" t="28215" r="34055" b="36322"/>
          <a:stretch/>
        </p:blipFill>
        <p:spPr bwMode="auto">
          <a:xfrm>
            <a:off x="457199" y="2569028"/>
            <a:ext cx="5366657" cy="323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940152" y="2780928"/>
            <a:ext cx="2962961" cy="1800493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 defTabSz="361950">
              <a:lnSpc>
                <a:spcPct val="150000"/>
              </a:lnSpc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	- Grundlegendes Niveau</a:t>
            </a:r>
          </a:p>
          <a:p>
            <a:pPr defTabSz="361950">
              <a:lnSpc>
                <a:spcPct val="150000"/>
              </a:lnSpc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	-  Mittleres Niveau</a:t>
            </a:r>
          </a:p>
          <a:p>
            <a:pPr defTabSz="361950">
              <a:lnSpc>
                <a:spcPct val="150000"/>
              </a:lnSpc>
            </a:pPr>
            <a:r>
              <a:rPr lang="de-DE" sz="2000" dirty="0">
                <a:solidFill>
                  <a:srgbClr val="132D4D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	- erweitertes Niveau</a:t>
            </a:r>
            <a:endParaRPr lang="de-DE" sz="1400" dirty="0">
              <a:solidFill>
                <a:srgbClr val="132D4D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de-DE" sz="1400" dirty="0">
              <a:solidFill>
                <a:srgbClr val="132D4D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Gerade Verbindung 2"/>
          <p:cNvCxnSpPr/>
          <p:nvPr/>
        </p:nvCxnSpPr>
        <p:spPr>
          <a:xfrm flipV="1">
            <a:off x="752593" y="3971499"/>
            <a:ext cx="1267276" cy="1071"/>
          </a:xfrm>
          <a:prstGeom prst="line">
            <a:avLst/>
          </a:prstGeom>
          <a:ln w="19050">
            <a:solidFill>
              <a:srgbClr val="13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3203848" y="4869161"/>
            <a:ext cx="792088" cy="0"/>
          </a:xfrm>
          <a:prstGeom prst="line">
            <a:avLst/>
          </a:prstGeom>
          <a:ln w="19050">
            <a:solidFill>
              <a:srgbClr val="13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394118" y="4187222"/>
            <a:ext cx="1349680" cy="0"/>
          </a:xfrm>
          <a:prstGeom prst="line">
            <a:avLst/>
          </a:prstGeom>
          <a:ln w="19050">
            <a:solidFill>
              <a:srgbClr val="13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1115616" y="3212976"/>
            <a:ext cx="4032448" cy="504056"/>
          </a:xfrm>
          <a:prstGeom prst="ellipse">
            <a:avLst/>
          </a:prstGeom>
          <a:noFill/>
          <a:ln w="19050">
            <a:solidFill>
              <a:srgbClr val="132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rade Verbindung 20"/>
          <p:cNvCxnSpPr/>
          <p:nvPr/>
        </p:nvCxnSpPr>
        <p:spPr>
          <a:xfrm>
            <a:off x="4391211" y="3964055"/>
            <a:ext cx="1349680" cy="0"/>
          </a:xfrm>
          <a:prstGeom prst="line">
            <a:avLst/>
          </a:prstGeom>
          <a:ln w="19050">
            <a:solidFill>
              <a:srgbClr val="132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33C5B82-7FFC-42D4-BA6B-8DE3BF976263}"/>
              </a:ext>
            </a:extLst>
          </p:cNvPr>
          <p:cNvSpPr/>
          <p:nvPr/>
        </p:nvSpPr>
        <p:spPr>
          <a:xfrm>
            <a:off x="453033" y="2565400"/>
            <a:ext cx="5363568" cy="3236686"/>
          </a:xfrm>
          <a:prstGeom prst="rect">
            <a:avLst/>
          </a:prstGeom>
          <a:noFill/>
          <a:ln w="9525">
            <a:solidFill>
              <a:srgbClr val="132D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" y="-43844"/>
            <a:ext cx="4068699" cy="14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2219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735</Words>
  <Application>Microsoft Office PowerPoint</Application>
  <PresentationFormat>Bildschirmpräsentation (4:3)</PresentationFormat>
  <Paragraphs>171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LJRRIJ+Calibri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Windows-Benutzer</dc:creator>
  <cp:lastModifiedBy>Bettina Rotte</cp:lastModifiedBy>
  <cp:revision>197</cp:revision>
  <cp:lastPrinted>2021-01-04T11:14:06Z</cp:lastPrinted>
  <dcterms:created xsi:type="dcterms:W3CDTF">2020-12-30T11:29:19Z</dcterms:created>
  <dcterms:modified xsi:type="dcterms:W3CDTF">2026-03-18T10:07:55Z</dcterms:modified>
</cp:coreProperties>
</file>